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720" r:id="rId1"/>
  </p:sldMasterIdLst>
  <p:sldIdLst>
    <p:sldId id="256" r:id="rId2"/>
    <p:sldId id="258" r:id="rId3"/>
    <p:sldId id="263" r:id="rId4"/>
    <p:sldId id="269" r:id="rId5"/>
    <p:sldId id="264" r:id="rId6"/>
    <p:sldId id="265" r:id="rId7"/>
    <p:sldId id="266" r:id="rId8"/>
    <p:sldId id="270" r:id="rId9"/>
    <p:sldId id="273" r:id="rId10"/>
    <p:sldId id="271" r:id="rId11"/>
    <p:sldId id="284" r:id="rId12"/>
    <p:sldId id="274" r:id="rId13"/>
    <p:sldId id="281" r:id="rId14"/>
    <p:sldId id="282" r:id="rId15"/>
    <p:sldId id="283" r:id="rId1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79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3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6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3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60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N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0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07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7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57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7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8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3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9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5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AU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58DB32FF-34E7-9545-86A2-0DF334BA82C1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2D70897-D982-EA43-8318-894E8D36E196}" type="slidenum">
              <a:rPr lang="en-US" smtClean="0"/>
              <a:t>‹#›</a:t>
            </a:fld>
            <a:endParaRPr lang="en-US"/>
          </a:p>
        </p:txBody>
      </p:sp>
      <p:pic>
        <p:nvPicPr>
          <p:cNvPr id="1031" name="Picture 7" descr="powerpoint_footer_simple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28"/>
          <a:stretch/>
        </p:blipFill>
        <p:spPr bwMode="auto">
          <a:xfrm>
            <a:off x="0" y="5718121"/>
            <a:ext cx="4798031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588" y="5951809"/>
            <a:ext cx="2852928" cy="8503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ln w="25400">
            <a:solidFill>
              <a:srgbClr val="4D6900"/>
            </a:solidFill>
            <a:prstDash val="solid"/>
          </a:ln>
        </p:spPr>
        <p:txBody>
          <a:bodyPr>
            <a:normAutofit/>
          </a:bodyPr>
          <a:lstStyle/>
          <a:p>
            <a:r>
              <a:rPr dirty="0" smtClean="0">
                <a:solidFill>
                  <a:srgbClr val="000000"/>
                </a:solidFill>
              </a:rPr>
              <a:t>T</a:t>
            </a:r>
            <a:r>
              <a:rPr lang="en-NZ" dirty="0" smtClean="0">
                <a:solidFill>
                  <a:srgbClr val="000000"/>
                </a:solidFill>
              </a:rPr>
              <a:t>CC &amp; WBOPDC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en-NZ" dirty="0" smtClean="0">
                <a:solidFill>
                  <a:srgbClr val="000000"/>
                </a:solidFill>
              </a:rPr>
              <a:t/>
            </a:r>
            <a:br>
              <a:rPr lang="en-NZ" dirty="0" smtClean="0">
                <a:solidFill>
                  <a:srgbClr val="000000"/>
                </a:solidFill>
              </a:rPr>
            </a:br>
            <a:r>
              <a:rPr lang="en-NZ" dirty="0" smtClean="0">
                <a:solidFill>
                  <a:srgbClr val="000000"/>
                </a:solidFill>
              </a:rPr>
              <a:t>Digital Enablement Plan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Programme Workshop</a:t>
            </a:r>
          </a:p>
          <a:p>
            <a:r>
              <a:rPr lang="en-NZ" dirty="0" smtClean="0"/>
              <a:t>11 September </a:t>
            </a:r>
            <a:r>
              <a:rPr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7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 bwMode="auto">
          <a:xfrm>
            <a:off x="7017215" y="2068289"/>
            <a:ext cx="1397855" cy="1349425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Average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Individuals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5168"/>
          </a:xfrm>
        </p:spPr>
        <p:txBody>
          <a:bodyPr/>
          <a:lstStyle/>
          <a:p>
            <a:r>
              <a:rPr lang="en-NZ" sz="4000" dirty="0" smtClean="0"/>
              <a:t>Enablement Maturity by Segment</a:t>
            </a:r>
            <a:endParaRPr lang="en-NZ" sz="40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872340" y="4691736"/>
            <a:ext cx="6803571" cy="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1872340" y="1374472"/>
            <a:ext cx="0" cy="331726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76697" y="4822357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1400" dirty="0" smtClean="0"/>
              <a:t>Access</a:t>
            </a:r>
          </a:p>
          <a:p>
            <a:pPr algn="ctr"/>
            <a:r>
              <a:rPr lang="en-NZ" sz="1400" dirty="0" smtClean="0"/>
              <a:t>Challenged</a:t>
            </a:r>
            <a:endParaRPr lang="en-NZ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58779" y="4822357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1400" dirty="0" smtClean="0"/>
              <a:t>Capability</a:t>
            </a:r>
            <a:endParaRPr lang="en-NZ" sz="1400" dirty="0" smtClean="0"/>
          </a:p>
          <a:p>
            <a:pPr algn="ctr"/>
            <a:r>
              <a:rPr lang="en-NZ" sz="1400" dirty="0" smtClean="0"/>
              <a:t>Challenged</a:t>
            </a:r>
            <a:endParaRPr lang="en-NZ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63781" y="4822357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1400" dirty="0" smtClean="0"/>
              <a:t>Enablement</a:t>
            </a:r>
          </a:p>
          <a:p>
            <a:pPr algn="ctr"/>
            <a:r>
              <a:rPr lang="en-NZ" sz="1400" dirty="0" smtClean="0"/>
              <a:t>Challenged</a:t>
            </a:r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83770" y="23730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Orgs</a:t>
            </a:r>
            <a:endParaRPr lang="en-NZ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2252" y="377772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Community</a:t>
            </a:r>
            <a:endParaRPr lang="en-NZ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167837" y="3424128"/>
            <a:ext cx="964060" cy="96844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Lower SEG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4370624" y="3435014"/>
            <a:ext cx="900970" cy="87610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Elderly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6965509" y="3146348"/>
            <a:ext cx="1501267" cy="139337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NZ" sz="1100" dirty="0" smtClean="0">
                <a:latin typeface="Calibri" pitchFamily="34" charset="0"/>
              </a:rPr>
              <a:t>Typical Family</a:t>
            </a:r>
            <a:endParaRPr kumimoji="0" lang="en-N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169234" y="1725379"/>
            <a:ext cx="1262742" cy="1229681"/>
          </a:xfrm>
          <a:prstGeom prst="ellips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NZ" sz="1100" dirty="0" smtClean="0">
                <a:latin typeface="Calibri" pitchFamily="34" charset="0"/>
              </a:rPr>
              <a:t>SME</a:t>
            </a:r>
            <a:endParaRPr kumimoji="0" lang="en-N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799360" y="1665507"/>
            <a:ext cx="1397855" cy="1349425"/>
          </a:xfrm>
          <a:prstGeom prst="ellips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Corporates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2434" y="5440495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u="sng" dirty="0" smtClean="0"/>
              <a:t>Enablement Maturity</a:t>
            </a:r>
            <a:endParaRPr lang="en-NZ" u="sng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506779" y="303749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u="sng" dirty="0" smtClean="0"/>
              <a:t>Segment Groups</a:t>
            </a:r>
            <a:endParaRPr lang="en-NZ" u="sng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6300085" y="1374472"/>
            <a:ext cx="0" cy="323344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 bwMode="auto">
          <a:xfrm>
            <a:off x="2159333" y="1969903"/>
            <a:ext cx="828665" cy="74063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NFP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12137" y="482235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1400" dirty="0" smtClean="0"/>
              <a:t>Enabled</a:t>
            </a: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276697" y="1589305"/>
            <a:ext cx="3764874" cy="0"/>
          </a:xfrm>
          <a:prstGeom prst="straightConnector1">
            <a:avLst/>
          </a:prstGeom>
          <a:ln>
            <a:headEnd type="arrow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379229" y="118980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Area of focus</a:t>
            </a:r>
            <a:endParaRPr lang="en-NZ" dirty="0"/>
          </a:p>
        </p:txBody>
      </p:sp>
      <p:sp>
        <p:nvSpPr>
          <p:cNvPr id="24" name="Oval 23"/>
          <p:cNvSpPr/>
          <p:nvPr/>
        </p:nvSpPr>
        <p:spPr bwMode="auto">
          <a:xfrm>
            <a:off x="2744163" y="2889743"/>
            <a:ext cx="1142040" cy="1075207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Rural</a:t>
            </a:r>
            <a:r>
              <a:rPr kumimoji="0" lang="en-NZ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families and</a:t>
            </a:r>
            <a:endParaRPr kumimoji="0" lang="en-N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Individuals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2821878" y="1715961"/>
            <a:ext cx="988123" cy="964881"/>
          </a:xfrm>
          <a:prstGeom prst="ellips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NZ" sz="1100" dirty="0" smtClean="0">
                <a:latin typeface="Calibri" pitchFamily="34" charset="0"/>
              </a:rPr>
              <a:t>Rural SME</a:t>
            </a:r>
            <a:endParaRPr kumimoji="0" lang="en-NZ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Need by Maturity Level</a:t>
            </a:r>
            <a:endParaRPr lang="en-NZ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464224"/>
              </p:ext>
            </p:extLst>
          </p:nvPr>
        </p:nvGraphicFramePr>
        <p:xfrm>
          <a:off x="457200" y="1600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Access </a:t>
                      </a:r>
                    </a:p>
                    <a:p>
                      <a:pPr algn="ctr"/>
                      <a:r>
                        <a:rPr lang="en-NZ" dirty="0" smtClean="0"/>
                        <a:t>Challenged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Capability </a:t>
                      </a:r>
                    </a:p>
                    <a:p>
                      <a:pPr algn="ctr"/>
                      <a:r>
                        <a:rPr lang="en-NZ" dirty="0" smtClean="0"/>
                        <a:t>Challenged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Enablement Challenged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Infrastructure*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Free access to broadband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Free access to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Awareness of possibilities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Ability to use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b="1" dirty="0" smtClean="0"/>
                        <a:t>Assistance with change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Ongoing support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defTabSz="914400">
                        <a:buFont typeface="Arial" panose="020B0604020202020204" pitchFamily="34" charset="0"/>
                        <a:buChar char="•"/>
                      </a:pPr>
                      <a:r>
                        <a:rPr lang="en-NZ" kern="0" dirty="0" smtClean="0"/>
                        <a:t>Optimisation innovation</a:t>
                      </a:r>
                      <a:endParaRPr lang="en-NZ" kern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797" y="5649682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* Covered in ROI for Support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0153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Matrix of Possibilities</a:t>
            </a:r>
            <a:endParaRPr lang="en-NZ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565907"/>
              </p:ext>
            </p:extLst>
          </p:nvPr>
        </p:nvGraphicFramePr>
        <p:xfrm>
          <a:off x="457200" y="1306286"/>
          <a:ext cx="8229600" cy="434339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07988"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Segment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Access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Capability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Enablement</a:t>
                      </a:r>
                      <a:endParaRPr lang="en-NZ" dirty="0"/>
                    </a:p>
                  </a:txBody>
                  <a:tcPr/>
                </a:tc>
              </a:tr>
              <a:tr h="787082">
                <a:tc>
                  <a:txBody>
                    <a:bodyPr/>
                    <a:lstStyle/>
                    <a:p>
                      <a:r>
                        <a:rPr lang="en-NZ" dirty="0" smtClean="0"/>
                        <a:t>Lower SEGs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787082">
                <a:tc>
                  <a:txBody>
                    <a:bodyPr/>
                    <a:lstStyle/>
                    <a:p>
                      <a:r>
                        <a:rPr lang="en-NZ" dirty="0" smtClean="0"/>
                        <a:t>Elderly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787082">
                <a:tc>
                  <a:txBody>
                    <a:bodyPr/>
                    <a:lstStyle/>
                    <a:p>
                      <a:r>
                        <a:rPr lang="en-NZ" dirty="0" smtClean="0"/>
                        <a:t>NFPs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787082">
                <a:tc>
                  <a:txBody>
                    <a:bodyPr/>
                    <a:lstStyle/>
                    <a:p>
                      <a:r>
                        <a:rPr lang="en-NZ" dirty="0" smtClean="0"/>
                        <a:t>SMEs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787082">
                <a:tc>
                  <a:txBody>
                    <a:bodyPr/>
                    <a:lstStyle/>
                    <a:p>
                      <a:r>
                        <a:rPr lang="en-NZ" dirty="0" smtClean="0"/>
                        <a:t>Corporates</a:t>
                      </a:r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6651170" y="4212771"/>
            <a:ext cx="1230086" cy="114299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Innovation</a:t>
            </a:r>
            <a:r>
              <a:rPr kumimoji="0" lang="en-NZ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competitions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931228" y="3869873"/>
            <a:ext cx="1230086" cy="114299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Chamber Digital Enableme</a:t>
            </a:r>
            <a:r>
              <a:rPr lang="en-NZ" sz="1000" dirty="0" smtClean="0">
                <a:latin typeface="Calibri" pitchFamily="34" charset="0"/>
              </a:rPr>
              <a:t>nt Workshops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667001" y="2030183"/>
            <a:ext cx="1230086" cy="249283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UFF Launch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962399" y="1953985"/>
            <a:ext cx="1230086" cy="1142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TrustPower</a:t>
            </a:r>
            <a:r>
              <a:rPr kumimoji="0" lang="en-NZ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promotions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456714" y="1953986"/>
            <a:ext cx="1230086" cy="340178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 - Government: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Online services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NZ" sz="1000" dirty="0" smtClean="0">
                <a:latin typeface="Calibri" pitchFamily="34" charset="0"/>
              </a:rPr>
              <a:t>Open data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942113" y="2683330"/>
            <a:ext cx="1230086" cy="1142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Awareness</a:t>
            </a:r>
            <a:r>
              <a:rPr kumimoji="0" lang="en-NZ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and digital literacy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5805" y="6030016"/>
            <a:ext cx="2122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b="1" dirty="0">
                <a:latin typeface="Calibri" pitchFamily="34" charset="0"/>
              </a:rPr>
              <a:t>Digital Champions / </a:t>
            </a:r>
            <a:endParaRPr lang="en-NZ" b="1" dirty="0" smtClean="0">
              <a:latin typeface="Calibri" pitchFamily="34" charset="0"/>
            </a:endParaRPr>
          </a:p>
          <a:p>
            <a:r>
              <a:rPr lang="en-NZ" b="1" dirty="0" smtClean="0">
                <a:latin typeface="Calibri" pitchFamily="34" charset="0"/>
              </a:rPr>
              <a:t>Delivery Partners</a:t>
            </a:r>
            <a:endParaRPr lang="en-NZ" b="1" dirty="0">
              <a:latin typeface="Calibri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2870631" y="1981208"/>
            <a:ext cx="1230086" cy="1142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Free </a:t>
            </a:r>
            <a:r>
              <a:rPr kumimoji="0" lang="en-NZ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wifi</a:t>
            </a:r>
            <a:endParaRPr kumimoji="0" lang="en-N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Oval Callout 16"/>
          <p:cNvSpPr/>
          <p:nvPr/>
        </p:nvSpPr>
        <p:spPr bwMode="auto">
          <a:xfrm>
            <a:off x="2362200" y="1654628"/>
            <a:ext cx="6455229" cy="4582885"/>
          </a:xfrm>
          <a:prstGeom prst="wedgeEllipseCallout">
            <a:avLst>
              <a:gd name="adj1" fmla="val -40024"/>
              <a:gd name="adj2" fmla="val 44459"/>
            </a:avLst>
          </a:prstGeom>
          <a:noFill/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NZ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Our Vision 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ctr">
              <a:buNone/>
            </a:pPr>
            <a:r>
              <a:rPr lang="en-NZ" sz="3200" dirty="0" smtClean="0"/>
              <a:t>Where </a:t>
            </a:r>
            <a:r>
              <a:rPr lang="en-NZ" sz="3200" dirty="0"/>
              <a:t>everyone has the opportunity to </a:t>
            </a:r>
            <a:r>
              <a:rPr lang="en-NZ" sz="3200" dirty="0" smtClean="0"/>
              <a:t>access, participate </a:t>
            </a:r>
            <a:r>
              <a:rPr lang="en-NZ" sz="3200" dirty="0"/>
              <a:t>and benefit from digital </a:t>
            </a:r>
            <a:r>
              <a:rPr lang="en-NZ" sz="3200" dirty="0" smtClean="0"/>
              <a:t>services and content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12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Our Objectives 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Access</a:t>
            </a:r>
          </a:p>
          <a:p>
            <a:pPr lvl="1"/>
            <a:r>
              <a:rPr lang="en-NZ" sz="2000" dirty="0" smtClean="0"/>
              <a:t>To provide access to affordable digital technologies without constraint of time or place</a:t>
            </a:r>
          </a:p>
          <a:p>
            <a:r>
              <a:rPr lang="en-NZ" sz="2400" dirty="0" smtClean="0"/>
              <a:t>Capability</a:t>
            </a:r>
          </a:p>
          <a:p>
            <a:pPr lvl="1"/>
            <a:r>
              <a:rPr lang="en-NZ" sz="2000" dirty="0"/>
              <a:t>Grow the skills </a:t>
            </a:r>
            <a:r>
              <a:rPr lang="en-NZ" sz="2000" dirty="0" smtClean="0"/>
              <a:t>and knowledge of people and organisations in our community to take </a:t>
            </a:r>
            <a:r>
              <a:rPr lang="en-NZ" sz="2000" dirty="0"/>
              <a:t>advantage of the benefits that digital </a:t>
            </a:r>
            <a:r>
              <a:rPr lang="en-NZ" sz="2000" dirty="0" smtClean="0"/>
              <a:t>technology offers</a:t>
            </a:r>
          </a:p>
          <a:p>
            <a:r>
              <a:rPr lang="en-NZ" sz="2400" dirty="0" smtClean="0"/>
              <a:t>Enablement</a:t>
            </a:r>
          </a:p>
          <a:p>
            <a:pPr lvl="1"/>
            <a:r>
              <a:rPr lang="en-NZ" sz="2000" dirty="0"/>
              <a:t>To </a:t>
            </a:r>
            <a:r>
              <a:rPr lang="en-NZ" sz="2000" dirty="0" smtClean="0"/>
              <a:t>support and inspire people and organisations </a:t>
            </a:r>
            <a:r>
              <a:rPr lang="en-NZ" sz="2000" dirty="0"/>
              <a:t>t</a:t>
            </a:r>
            <a:r>
              <a:rPr lang="en-NZ" sz="2000" dirty="0" smtClean="0"/>
              <a:t>o use digital technologies to continually improve productivity and community wellbeing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5382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Priorities for DEP</a:t>
            </a:r>
            <a:endParaRPr lang="en-NZ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096189"/>
              </p:ext>
            </p:extLst>
          </p:nvPr>
        </p:nvGraphicFramePr>
        <p:xfrm>
          <a:off x="457200" y="1317170"/>
          <a:ext cx="8229600" cy="452700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95400"/>
                <a:gridCol w="2220686"/>
                <a:gridCol w="2351314"/>
                <a:gridCol w="2362200"/>
              </a:tblGrid>
              <a:tr h="468087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u="none" kern="0" dirty="0" smtClean="0"/>
                        <a:t>Project Leadership</a:t>
                      </a:r>
                      <a:endParaRPr lang="en-NZ" sz="1800" u="none" kern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800" u="none" kern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marL="2628900" lvl="5" indent="-342900" algn="l" defTabSz="914400">
                        <a:buFont typeface="Arial" panose="020B0604020202020204" pitchFamily="34" charset="0"/>
                        <a:buChar char="•"/>
                      </a:pPr>
                      <a:r>
                        <a:rPr lang="en-NZ" sz="1400" kern="0" dirty="0" smtClean="0"/>
                        <a:t>Digital champion(s)</a:t>
                      </a:r>
                      <a:r>
                        <a:rPr lang="en-NZ" sz="1400" kern="0" baseline="0" dirty="0" smtClean="0"/>
                        <a:t> / d</a:t>
                      </a:r>
                      <a:r>
                        <a:rPr lang="en-NZ" sz="1400" kern="0" dirty="0" smtClean="0"/>
                        <a:t>elivery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171700" lvl="4" indent="-342900" algn="l" defTabSz="914400">
                        <a:buFont typeface="Arial" panose="020B0604020202020204" pitchFamily="34" charset="0"/>
                        <a:buChar char="•"/>
                      </a:pPr>
                      <a:endParaRPr lang="en-NZ" sz="1400" kern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800" b="1" u="non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u="none" dirty="0" smtClean="0"/>
                        <a:t>Assets and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u="none" dirty="0" smtClean="0"/>
                        <a:t>Business Growth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u="none" kern="0" dirty="0" smtClean="0"/>
                        <a:t>Community Enablement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1400" b="1" dirty="0" smtClean="0"/>
                        <a:t>Access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1400" dirty="0" smtClean="0"/>
                        <a:t>(and uptake where access exists)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400" dirty="0" smtClean="0"/>
                        <a:t>Council single-point-of-contact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400" dirty="0" smtClean="0"/>
                        <a:t>Fibre required for </a:t>
                      </a:r>
                      <a:r>
                        <a:rPr lang="en-NZ" sz="1400" dirty="0" err="1" smtClean="0"/>
                        <a:t>greenfields</a:t>
                      </a:r>
                      <a:endParaRPr lang="en-NZ" sz="1400" dirty="0" smtClean="0"/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400" dirty="0" smtClean="0"/>
                        <a:t>Procuring digitally capable assets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endParaRPr lang="en-NZ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defTabSz="914400">
                        <a:buFont typeface="Arial" panose="020B0604020202020204" pitchFamily="34" charset="0"/>
                        <a:buChar char="•"/>
                      </a:pPr>
                      <a:r>
                        <a:rPr lang="en-NZ" sz="1400" kern="0" dirty="0" smtClean="0"/>
                        <a:t>UFF launch</a:t>
                      </a:r>
                    </a:p>
                    <a:p>
                      <a:pPr marL="342900" lvl="0" indent="-342900" defTabSz="914400">
                        <a:buFont typeface="Arial" panose="020B0604020202020204" pitchFamily="34" charset="0"/>
                        <a:buChar char="•"/>
                      </a:pPr>
                      <a:r>
                        <a:rPr lang="en-NZ" sz="1400" kern="0" dirty="0" err="1" smtClean="0"/>
                        <a:t>TrustPower</a:t>
                      </a:r>
                      <a:r>
                        <a:rPr lang="en-NZ" sz="1400" kern="0" dirty="0" smtClean="0"/>
                        <a:t> promotions</a:t>
                      </a:r>
                    </a:p>
                    <a:p>
                      <a:pPr marL="342900" lvl="0" indent="-342900" defTabSz="914400">
                        <a:buFont typeface="Arial" panose="020B0604020202020204" pitchFamily="34" charset="0"/>
                        <a:buChar char="•"/>
                      </a:pPr>
                      <a:r>
                        <a:rPr lang="en-NZ" sz="1400" kern="0" dirty="0" smtClean="0"/>
                        <a:t>Public </a:t>
                      </a:r>
                      <a:r>
                        <a:rPr lang="en-NZ" sz="1400" kern="0" dirty="0" err="1" smtClean="0"/>
                        <a:t>wifi</a:t>
                      </a:r>
                      <a:r>
                        <a:rPr lang="en-NZ" sz="1400" kern="0" dirty="0" smtClean="0"/>
                        <a:t> and tech access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1400" b="1" dirty="0" smtClean="0"/>
                        <a:t>Capability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NZ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400" b="1" dirty="0" smtClean="0"/>
                        <a:t>SME digital literacy / assistance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400" kern="0" dirty="0" smtClean="0"/>
                        <a:t>Digital literacy at the library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1400" b="1" dirty="0" smtClean="0"/>
                        <a:t>Enablement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NZ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400" dirty="0" smtClean="0"/>
                        <a:t>Key sector innovation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400" dirty="0" smtClean="0"/>
                        <a:t>Council on-line</a:t>
                      </a:r>
                      <a:r>
                        <a:rPr lang="en-NZ" sz="1400" baseline="0" dirty="0" smtClean="0"/>
                        <a:t> transactional services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400" baseline="0" dirty="0" smtClean="0"/>
                        <a:t>Council open data / spatial plan</a:t>
                      </a:r>
                      <a:endParaRPr lang="en-NZ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defTabSz="914400">
                        <a:buFont typeface="Arial" panose="020B0604020202020204" pitchFamily="34" charset="0"/>
                        <a:buChar char="•"/>
                      </a:pPr>
                      <a:endParaRPr lang="en-NZ" sz="1400" kern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50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MBIE's Bid Process</a:t>
            </a:r>
            <a:endParaRPr lang="en-US"/>
          </a:p>
        </p:txBody>
      </p:sp>
      <p:sp>
        <p:nvSpPr>
          <p:cNvPr id="4" name="GeoShape"/>
          <p:cNvSpPr/>
          <p:nvPr/>
        </p:nvSpPr>
        <p:spPr>
          <a:xfrm>
            <a:off x="3821327" y="1843275"/>
            <a:ext cx="1130643" cy="574589"/>
          </a:xfrm>
          <a:prstGeom prst="roundRect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r>
              <a:rPr dirty="0"/>
              <a:t>MBIE</a:t>
            </a:r>
            <a:endParaRPr lang="zh-CN" altLang="en-US" dirty="0"/>
          </a:p>
        </p:txBody>
      </p:sp>
      <p:sp>
        <p:nvSpPr>
          <p:cNvPr id="6" name="GeoShape"/>
          <p:cNvSpPr/>
          <p:nvPr/>
        </p:nvSpPr>
        <p:spPr>
          <a:xfrm>
            <a:off x="3821327" y="3078951"/>
            <a:ext cx="1130643" cy="574589"/>
          </a:xfrm>
          <a:prstGeom prst="roundRect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r>
              <a:rPr/>
              <a:t>3 July</a:t>
            </a:r>
            <a:endParaRPr lang="zh-CN" altLang="en-US"/>
          </a:p>
        </p:txBody>
      </p:sp>
      <p:sp>
        <p:nvSpPr>
          <p:cNvPr id="8" name="GeoShape"/>
          <p:cNvSpPr/>
          <p:nvPr/>
        </p:nvSpPr>
        <p:spPr>
          <a:xfrm>
            <a:off x="3821327" y="4438194"/>
            <a:ext cx="1130643" cy="574589"/>
          </a:xfrm>
          <a:prstGeom prst="roundRect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r>
              <a:rPr/>
              <a:t>18 Sept</a:t>
            </a:r>
            <a:endParaRPr lang="zh-CN" altLang="en-US"/>
          </a:p>
        </p:txBody>
      </p:sp>
      <p:sp>
        <p:nvSpPr>
          <p:cNvPr id="10" name="GeoShape"/>
          <p:cNvSpPr/>
          <p:nvPr/>
        </p:nvSpPr>
        <p:spPr>
          <a:xfrm>
            <a:off x="3821327" y="5819382"/>
            <a:ext cx="1130643" cy="574589"/>
          </a:xfrm>
          <a:prstGeom prst="roundRect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r>
              <a:rPr dirty="0"/>
              <a:t>Mid Dec</a:t>
            </a:r>
            <a:endParaRPr lang="zh-CN" altLang="en-US" dirty="0"/>
          </a:p>
        </p:txBody>
      </p:sp>
      <p:sp>
        <p:nvSpPr>
          <p:cNvPr id="13" name="TextBox"/>
          <p:cNvSpPr txBox="1"/>
          <p:nvPr/>
        </p:nvSpPr>
        <p:spPr>
          <a:xfrm>
            <a:off x="821724" y="2337545"/>
            <a:ext cx="1421028" cy="963827"/>
          </a:xfrm>
          <a:prstGeom prst="rect">
            <a:avLst/>
          </a:prstGeom>
          <a:solidFill>
            <a:srgbClr val="4F81BD"/>
          </a:solidFill>
          <a:ln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 dirty="0">
                <a:solidFill>
                  <a:srgbClr val="FFFFFF"/>
                </a:solidFill>
              </a:rPr>
              <a:t>ROI </a:t>
            </a:r>
            <a:r>
              <a:rPr dirty="0" smtClean="0">
                <a:solidFill>
                  <a:srgbClr val="FFFFFF"/>
                </a:solidFill>
              </a:rPr>
              <a:t>Support</a:t>
            </a:r>
            <a:endParaRPr lang="zh-CN" altLang="en-US" dirty="0"/>
          </a:p>
        </p:txBody>
      </p:sp>
      <p:sp>
        <p:nvSpPr>
          <p:cNvPr id="15" name="GeoShape"/>
          <p:cNvSpPr/>
          <p:nvPr/>
        </p:nvSpPr>
        <p:spPr>
          <a:xfrm>
            <a:off x="2508421" y="3326086"/>
            <a:ext cx="1155356" cy="1606378"/>
          </a:xfrm>
          <a:prstGeom prst="curvedRightArrow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endParaRPr lang="zh-CN" altLang="en-US"/>
          </a:p>
        </p:txBody>
      </p:sp>
      <p:sp>
        <p:nvSpPr>
          <p:cNvPr id="11" name="GeoShape"/>
          <p:cNvSpPr/>
          <p:nvPr/>
        </p:nvSpPr>
        <p:spPr>
          <a:xfrm>
            <a:off x="2514600" y="2053340"/>
            <a:ext cx="1155356" cy="1606378"/>
          </a:xfrm>
          <a:prstGeom prst="curvedRightArrow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endParaRPr lang="zh-CN" altLang="en-US"/>
          </a:p>
        </p:txBody>
      </p:sp>
      <p:sp>
        <p:nvSpPr>
          <p:cNvPr id="17" name="GeoShape"/>
          <p:cNvSpPr/>
          <p:nvPr/>
        </p:nvSpPr>
        <p:spPr>
          <a:xfrm>
            <a:off x="5140411" y="3326086"/>
            <a:ext cx="1155356" cy="1668162"/>
          </a:xfrm>
          <a:prstGeom prst="curvedLeftArrow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endParaRPr lang="zh-CN" altLang="en-US"/>
          </a:p>
        </p:txBody>
      </p:sp>
      <p:sp>
        <p:nvSpPr>
          <p:cNvPr id="12" name="GeoShape"/>
          <p:cNvSpPr/>
          <p:nvPr/>
        </p:nvSpPr>
        <p:spPr>
          <a:xfrm>
            <a:off x="5140411" y="2034805"/>
            <a:ext cx="1155356" cy="1668162"/>
          </a:xfrm>
          <a:prstGeom prst="curvedLeftArrow">
            <a:avLst/>
          </a:prstGeom>
          <a:solidFill>
            <a:srgbClr val="E1793C"/>
          </a:solidFill>
        </p:spPr>
        <p:txBody>
          <a:bodyPr wrap="square" rtlCol="0" anchor="ctr"/>
          <a:lstStyle/>
          <a:p>
            <a:pPr algn="ctr"/>
            <a:endParaRPr lang="zh-CN" altLang="en-US"/>
          </a:p>
        </p:txBody>
      </p:sp>
      <p:sp>
        <p:nvSpPr>
          <p:cNvPr id="18" name="TextBox"/>
          <p:cNvSpPr txBox="1"/>
          <p:nvPr/>
        </p:nvSpPr>
        <p:spPr>
          <a:xfrm>
            <a:off x="383059" y="1744421"/>
            <a:ext cx="2230394" cy="308918"/>
          </a:xfrm>
          <a:prstGeom prst="rect">
            <a:avLst/>
          </a:prstGeom>
          <a:noFill/>
          <a:ln w="25400">
            <a:solidFill>
              <a:srgbClr val="80808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dirty="0">
                <a:solidFill>
                  <a:srgbClr val="000000"/>
                </a:solidFill>
              </a:rPr>
              <a:t>Local Government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22" name="TextBox"/>
          <p:cNvSpPr txBox="1"/>
          <p:nvPr/>
        </p:nvSpPr>
        <p:spPr>
          <a:xfrm>
            <a:off x="6301946" y="1769134"/>
            <a:ext cx="2230394" cy="308918"/>
          </a:xfrm>
          <a:prstGeom prst="rect">
            <a:avLst/>
          </a:prstGeom>
          <a:noFill/>
          <a:ln w="25400">
            <a:solidFill>
              <a:srgbClr val="80808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>
                <a:solidFill>
                  <a:srgbClr val="000000"/>
                </a:solidFill>
              </a:rPr>
              <a:t>Network Providers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TextBox"/>
          <p:cNvSpPr txBox="1"/>
          <p:nvPr/>
        </p:nvSpPr>
        <p:spPr>
          <a:xfrm>
            <a:off x="6697362" y="2368437"/>
            <a:ext cx="1421028" cy="963827"/>
          </a:xfrm>
          <a:prstGeom prst="rect">
            <a:avLst/>
          </a:prstGeom>
          <a:solidFill>
            <a:srgbClr val="4F81BD"/>
          </a:solidFill>
          <a:ln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>
                <a:solidFill>
                  <a:srgbClr val="FFFFFF"/>
                </a:solidFill>
              </a:rPr>
              <a:t>ROI Supply</a:t>
            </a:r>
            <a:endParaRPr lang="zh-CN" altLang="en-US"/>
          </a:p>
        </p:txBody>
      </p:sp>
      <p:sp>
        <p:nvSpPr>
          <p:cNvPr id="28" name="TextBox"/>
          <p:cNvSpPr txBox="1"/>
          <p:nvPr/>
        </p:nvSpPr>
        <p:spPr>
          <a:xfrm>
            <a:off x="6697362" y="3610291"/>
            <a:ext cx="1421028" cy="963827"/>
          </a:xfrm>
          <a:prstGeom prst="rect">
            <a:avLst/>
          </a:prstGeom>
          <a:solidFill>
            <a:srgbClr val="4F81BD"/>
          </a:solidFill>
          <a:ln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>
                <a:solidFill>
                  <a:srgbClr val="FFFFFF"/>
                </a:solidFill>
              </a:rPr>
              <a:t>RFP Response</a:t>
            </a:r>
            <a:endParaRPr lang="zh-CN" altLang="en-US"/>
          </a:p>
        </p:txBody>
      </p:sp>
      <p:sp>
        <p:nvSpPr>
          <p:cNvPr id="3" name="Down Arrow 2"/>
          <p:cNvSpPr/>
          <p:nvPr/>
        </p:nvSpPr>
        <p:spPr>
          <a:xfrm>
            <a:off x="4216893" y="5095781"/>
            <a:ext cx="337352" cy="616717"/>
          </a:xfrm>
          <a:prstGeom prst="downArrow">
            <a:avLst/>
          </a:prstGeom>
          <a:solidFill>
            <a:srgbClr val="E179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TextBox"/>
          <p:cNvSpPr txBox="1"/>
          <p:nvPr/>
        </p:nvSpPr>
        <p:spPr>
          <a:xfrm>
            <a:off x="5508244" y="5922010"/>
            <a:ext cx="2610146" cy="369332"/>
          </a:xfrm>
          <a:prstGeom prst="rect">
            <a:avLst/>
          </a:prstGeom>
          <a:solidFill>
            <a:srgbClr val="4F81BD"/>
          </a:solidFill>
          <a:ln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FF"/>
                </a:solidFill>
              </a:rPr>
              <a:t>Contract Negotiations</a:t>
            </a:r>
            <a:endParaRPr lang="zh-CN" alt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04187" y="4810091"/>
            <a:ext cx="1636692" cy="594048"/>
          </a:xfrm>
          <a:prstGeom prst="wedgeRoundRectCallout">
            <a:avLst>
              <a:gd name="adj1" fmla="val -6028"/>
              <a:gd name="adj2" fmla="val -34026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 smtClean="0"/>
              <a:t>This identifies the gap in supply</a:t>
            </a:r>
            <a:endParaRPr lang="en-NZ" sz="1400" dirty="0"/>
          </a:p>
        </p:txBody>
      </p:sp>
      <p:sp>
        <p:nvSpPr>
          <p:cNvPr id="26" name="TextBox"/>
          <p:cNvSpPr txBox="1"/>
          <p:nvPr/>
        </p:nvSpPr>
        <p:spPr>
          <a:xfrm>
            <a:off x="815545" y="3628826"/>
            <a:ext cx="1421028" cy="963827"/>
          </a:xfrm>
          <a:prstGeom prst="rect">
            <a:avLst/>
          </a:prstGeom>
          <a:solidFill>
            <a:srgbClr val="4F81BD"/>
          </a:solidFill>
          <a:ln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>
                <a:solidFill>
                  <a:srgbClr val="FFFFFF"/>
                </a:solidFill>
              </a:rPr>
              <a:t>Digital Enablement Plan</a:t>
            </a:r>
            <a:endParaRPr lang="zh-CN" altLang="en-US"/>
          </a:p>
        </p:txBody>
      </p:sp>
      <p:sp>
        <p:nvSpPr>
          <p:cNvPr id="21" name="Rounded Rectangular Callout 20"/>
          <p:cNvSpPr/>
          <p:nvPr/>
        </p:nvSpPr>
        <p:spPr>
          <a:xfrm>
            <a:off x="829701" y="5697825"/>
            <a:ext cx="2022356" cy="696146"/>
          </a:xfrm>
          <a:prstGeom prst="wedgeRoundRectCallout">
            <a:avLst>
              <a:gd name="adj1" fmla="val 17145"/>
              <a:gd name="adj2" fmla="val -21878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 smtClean="0"/>
              <a:t>This details an action plan to leverage the infrastructure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18669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Sub-Regional </a:t>
            </a:r>
            <a:br>
              <a:rPr lang="en-NZ" dirty="0" smtClean="0"/>
            </a:br>
            <a:r>
              <a:rPr lang="en-NZ" dirty="0" smtClean="0"/>
              <a:t>Digital Enablement Plan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Discussions with WBOPDC, BOPRC and BOPLASS have led us to conclude that the most appropriate level of scope for a Digital Enablement Plan is sub-regional</a:t>
            </a:r>
          </a:p>
          <a:p>
            <a:r>
              <a:rPr lang="en-NZ" dirty="0" smtClean="0"/>
              <a:t>We will work toward a plan with three sections: TCC only priorities, WBOPDC only priorities, Joint priorities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1328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TCC Strategic Context</a:t>
            </a:r>
            <a:endParaRPr lang="en-N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59" y="1308778"/>
            <a:ext cx="5714998" cy="449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88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Steering Group Members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923718"/>
              </p:ext>
            </p:extLst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2077"/>
                <a:gridCol w="2627523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Steering Group Member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Project Team Contact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Gwenda Merriman,</a:t>
                      </a:r>
                      <a:r>
                        <a:rPr lang="en-NZ" baseline="0" dirty="0" smtClean="0"/>
                        <a:t> WBOPD Deputy Mayor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Frank Begley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Matt </a:t>
                      </a:r>
                      <a:r>
                        <a:rPr lang="en-NZ" dirty="0" err="1" smtClean="0"/>
                        <a:t>Cowley</a:t>
                      </a:r>
                      <a:r>
                        <a:rPr lang="en-NZ" dirty="0" smtClean="0"/>
                        <a:t>, Tauranga</a:t>
                      </a:r>
                      <a:r>
                        <a:rPr lang="en-NZ" baseline="0" dirty="0" smtClean="0"/>
                        <a:t> City Councillor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Ross Hudson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Stan </a:t>
                      </a:r>
                      <a:r>
                        <a:rPr lang="en-NZ" dirty="0" err="1" smtClean="0"/>
                        <a:t>Gregec</a:t>
                      </a:r>
                      <a:r>
                        <a:rPr lang="en-NZ" dirty="0" smtClean="0"/>
                        <a:t>, CEO Tauranga Chamber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Ross</a:t>
                      </a:r>
                      <a:r>
                        <a:rPr lang="en-NZ" baseline="0" dirty="0" smtClean="0"/>
                        <a:t> Hudson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Mark</a:t>
                      </a:r>
                      <a:r>
                        <a:rPr lang="en-NZ" baseline="0" dirty="0" smtClean="0"/>
                        <a:t> Boyle, </a:t>
                      </a:r>
                      <a:r>
                        <a:rPr lang="en-NZ" baseline="0" dirty="0" err="1" smtClean="0"/>
                        <a:t>Te</a:t>
                      </a:r>
                      <a:r>
                        <a:rPr lang="en-NZ" baseline="0" dirty="0" smtClean="0"/>
                        <a:t> Puke Economic Development Group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Frank Begley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Greg Simmonds, Priority</a:t>
                      </a:r>
                      <a:r>
                        <a:rPr lang="en-NZ" baseline="0" dirty="0" smtClean="0"/>
                        <a:t> One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Charles Burns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Jo </a:t>
                      </a:r>
                      <a:r>
                        <a:rPr lang="en-NZ" dirty="0" err="1" smtClean="0"/>
                        <a:t>Allum</a:t>
                      </a:r>
                      <a:r>
                        <a:rPr lang="en-NZ" dirty="0" smtClean="0"/>
                        <a:t>, Venture Centre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Charles Burns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Ian Grey,</a:t>
                      </a:r>
                      <a:r>
                        <a:rPr lang="en-NZ" baseline="0" dirty="0" smtClean="0"/>
                        <a:t> RHUBARB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Charles Burns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5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Process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We will follow MBIE’s Digital Enablement Planning Guide</a:t>
            </a:r>
          </a:p>
          <a:p>
            <a:pPr lvl="1"/>
            <a:r>
              <a:rPr lang="en-NZ" sz="2000" dirty="0" smtClean="0"/>
              <a:t>Establish governance			</a:t>
            </a:r>
            <a:r>
              <a:rPr lang="en-NZ" sz="2000" dirty="0" smtClean="0">
                <a:sym typeface="Wingdings"/>
              </a:rPr>
              <a:t></a:t>
            </a:r>
            <a:endParaRPr lang="en-NZ" sz="2000" dirty="0" smtClean="0"/>
          </a:p>
          <a:p>
            <a:pPr lvl="1"/>
            <a:r>
              <a:rPr lang="en-NZ" sz="2000" dirty="0" smtClean="0"/>
              <a:t>Design engagement plan			</a:t>
            </a:r>
            <a:r>
              <a:rPr lang="en-NZ" sz="2000" dirty="0" smtClean="0">
                <a:sym typeface="Wingdings"/>
              </a:rPr>
              <a:t></a:t>
            </a:r>
            <a:endParaRPr lang="en-NZ" sz="2000" dirty="0" smtClean="0"/>
          </a:p>
          <a:p>
            <a:pPr lvl="1"/>
            <a:r>
              <a:rPr lang="en-NZ" sz="2000" dirty="0" smtClean="0"/>
              <a:t>Execute engagement plan		</a:t>
            </a:r>
            <a:r>
              <a:rPr lang="en-NZ" sz="2000" dirty="0" smtClean="0">
                <a:sym typeface="Wingdings"/>
              </a:rPr>
              <a:t></a:t>
            </a:r>
            <a:endParaRPr lang="en-NZ" sz="2000" dirty="0" smtClean="0"/>
          </a:p>
          <a:p>
            <a:pPr lvl="1"/>
            <a:r>
              <a:rPr lang="en-NZ" sz="2000" dirty="0" smtClean="0"/>
              <a:t>Analyse results				</a:t>
            </a:r>
            <a:r>
              <a:rPr lang="en-NZ" sz="2000" dirty="0" smtClean="0">
                <a:sym typeface="Wingdings"/>
              </a:rPr>
              <a:t></a:t>
            </a:r>
            <a:endParaRPr lang="en-NZ" sz="2000" dirty="0" smtClean="0"/>
          </a:p>
          <a:p>
            <a:pPr lvl="1"/>
            <a:r>
              <a:rPr lang="en-NZ" sz="2000" dirty="0"/>
              <a:t>Develop programme</a:t>
            </a:r>
          </a:p>
          <a:p>
            <a:pPr lvl="2"/>
            <a:r>
              <a:rPr lang="en-NZ" sz="1800" dirty="0" smtClean="0"/>
              <a:t>Develop vision and objectives</a:t>
            </a:r>
          </a:p>
          <a:p>
            <a:pPr lvl="2"/>
            <a:r>
              <a:rPr lang="en-NZ" sz="1800" dirty="0" smtClean="0"/>
              <a:t>Leadership structure</a:t>
            </a:r>
          </a:p>
          <a:p>
            <a:pPr lvl="2"/>
            <a:r>
              <a:rPr lang="en-NZ" sz="1800" dirty="0" smtClean="0"/>
              <a:t>Business growth projects</a:t>
            </a:r>
          </a:p>
          <a:p>
            <a:pPr lvl="2"/>
            <a:r>
              <a:rPr lang="en-NZ" sz="1800" dirty="0" smtClean="0"/>
              <a:t>Community enablement projects</a:t>
            </a:r>
            <a:endParaRPr lang="en-NZ" sz="1800" dirty="0"/>
          </a:p>
        </p:txBody>
      </p:sp>
    </p:spTree>
    <p:extLst>
      <p:ext uri="{BB962C8B-B14F-4D97-AF65-F5344CB8AC3E}">
        <p14:creationId xmlns:p14="http://schemas.microsoft.com/office/powerpoint/2010/main" val="32600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Research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16829"/>
          </a:xfrm>
        </p:spPr>
        <p:txBody>
          <a:bodyPr/>
          <a:lstStyle/>
          <a:p>
            <a:r>
              <a:rPr lang="en-NZ" sz="2800" dirty="0" smtClean="0"/>
              <a:t>Primary research:</a:t>
            </a:r>
          </a:p>
          <a:p>
            <a:pPr lvl="1"/>
            <a:r>
              <a:rPr lang="en-NZ" sz="2400" dirty="0" smtClean="0"/>
              <a:t>Network providers and retailers</a:t>
            </a:r>
          </a:p>
          <a:p>
            <a:pPr lvl="1"/>
            <a:r>
              <a:rPr lang="en-NZ" sz="2400" dirty="0" smtClean="0"/>
              <a:t>ICT and business community</a:t>
            </a:r>
          </a:p>
          <a:p>
            <a:pPr lvl="1"/>
            <a:r>
              <a:rPr lang="en-NZ" sz="2400" dirty="0" smtClean="0"/>
              <a:t>NFP community orgs</a:t>
            </a:r>
          </a:p>
          <a:p>
            <a:pPr lvl="1"/>
            <a:r>
              <a:rPr lang="en-NZ" sz="2400" dirty="0" smtClean="0"/>
              <a:t>Student and youth</a:t>
            </a:r>
          </a:p>
          <a:p>
            <a:r>
              <a:rPr lang="en-NZ" sz="2800" dirty="0" smtClean="0"/>
              <a:t>Secondary research: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NZ" sz="2400" dirty="0"/>
              <a:t>BERL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NZ" sz="2400" dirty="0"/>
              <a:t>Bay of Connections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NZ" sz="2400" dirty="0"/>
              <a:t>Venture Centre</a:t>
            </a:r>
          </a:p>
        </p:txBody>
      </p:sp>
    </p:spTree>
    <p:extLst>
      <p:ext uri="{BB962C8B-B14F-4D97-AF65-F5344CB8AC3E}">
        <p14:creationId xmlns:p14="http://schemas.microsoft.com/office/powerpoint/2010/main" val="185682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Current State by </a:t>
            </a:r>
            <a:r>
              <a:rPr lang="en-NZ" dirty="0" smtClean="0"/>
              <a:t>Segment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ICT &amp; Business</a:t>
            </a:r>
          </a:p>
          <a:p>
            <a:pPr lvl="1"/>
            <a:r>
              <a:rPr lang="en-NZ" dirty="0" smtClean="0"/>
              <a:t>SMEs underutilise</a:t>
            </a:r>
          </a:p>
          <a:p>
            <a:pPr lvl="1"/>
            <a:r>
              <a:rPr lang="en-NZ" dirty="0" smtClean="0"/>
              <a:t>SMEs will need active support to change</a:t>
            </a:r>
          </a:p>
          <a:p>
            <a:pPr lvl="1"/>
            <a:r>
              <a:rPr lang="en-NZ" dirty="0" smtClean="0"/>
              <a:t>Opportunities for local economic development are in supply chain integration of key sectors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NZ" dirty="0" smtClean="0"/>
              <a:t>Social &amp; Community</a:t>
            </a:r>
          </a:p>
          <a:p>
            <a:pPr lvl="1"/>
            <a:r>
              <a:rPr lang="en-NZ" dirty="0" smtClean="0"/>
              <a:t>Lower SEGs struggling to afford access and tech</a:t>
            </a:r>
          </a:p>
          <a:p>
            <a:pPr lvl="1"/>
            <a:r>
              <a:rPr lang="en-NZ" dirty="0" smtClean="0"/>
              <a:t>NFPs in same boat as SMEs and SEGs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275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Enablement Maturity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 smtClean="0"/>
              <a:t>Access</a:t>
            </a:r>
          </a:p>
          <a:p>
            <a:pPr lvl="1"/>
            <a:r>
              <a:rPr lang="en-NZ" sz="2400" dirty="0" smtClean="0"/>
              <a:t>Access to infrastructure and affordable digital services</a:t>
            </a:r>
          </a:p>
          <a:p>
            <a:r>
              <a:rPr lang="en-NZ" sz="2800" dirty="0" smtClean="0"/>
              <a:t>Capability</a:t>
            </a:r>
            <a:endParaRPr lang="en-NZ" sz="2800" dirty="0" smtClean="0"/>
          </a:p>
          <a:p>
            <a:pPr lvl="1"/>
            <a:r>
              <a:rPr lang="en-NZ" sz="2400" dirty="0" smtClean="0"/>
              <a:t>Digitally skilled resources, digital learning opportunities</a:t>
            </a:r>
          </a:p>
          <a:p>
            <a:r>
              <a:rPr lang="en-NZ" sz="2800" dirty="0" smtClean="0"/>
              <a:t>Enablement</a:t>
            </a:r>
          </a:p>
          <a:p>
            <a:pPr lvl="1"/>
            <a:r>
              <a:rPr lang="en-NZ" sz="2400" dirty="0" smtClean="0"/>
              <a:t>Applied knowledge, technologies and services creating new economic and social opportunities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56546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C">
  <a:themeElements>
    <a:clrScheme name="TCC Powerpoint Template without images 201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CC Powerpoint Template without imag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TCC Powerpoint Template without images 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C Powerpoint Template without images 201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C Powerpoint Template without images 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C Powerpoint Template without images 201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C Powerpoint Template without images 201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C Powerpoint Template without images 201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C Powerpoint Template without images 201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21465</TotalTime>
  <Words>545</Words>
  <Application>Microsoft Office PowerPoint</Application>
  <PresentationFormat>On-screen Show (4:3)</PresentationFormat>
  <Paragraphs>164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TCC</vt:lpstr>
      <vt:lpstr>TCC &amp; WBOPDC  Digital Enablement Plan</vt:lpstr>
      <vt:lpstr>MBIE's Bid Process</vt:lpstr>
      <vt:lpstr>A Sub-Regional  Digital Enablement Plan</vt:lpstr>
      <vt:lpstr>TCC Strategic Context</vt:lpstr>
      <vt:lpstr>Steering Group Members</vt:lpstr>
      <vt:lpstr>Process</vt:lpstr>
      <vt:lpstr>Research</vt:lpstr>
      <vt:lpstr>Current State by Segment</vt:lpstr>
      <vt:lpstr>Enablement Maturity</vt:lpstr>
      <vt:lpstr>Enablement Maturity by Segment</vt:lpstr>
      <vt:lpstr>Need by Maturity Level</vt:lpstr>
      <vt:lpstr>Matrix of Possibilities</vt:lpstr>
      <vt:lpstr>Our Vision …</vt:lpstr>
      <vt:lpstr>Our Objectives …</vt:lpstr>
      <vt:lpstr>Priorities for DEP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Tauranga City Digital Capability</dc:title>
  <dc:creator>Charles Burns</dc:creator>
  <cp:lastModifiedBy>Charles Burns</cp:lastModifiedBy>
  <cp:revision>113</cp:revision>
  <dcterms:created xsi:type="dcterms:W3CDTF">2012-04-11T11:10:54Z</dcterms:created>
  <dcterms:modified xsi:type="dcterms:W3CDTF">2015-09-14T07:19:06Z</dcterms:modified>
</cp:coreProperties>
</file>